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zh-TW"/>
    </a:defPPr>
    <a:lvl1pPr marL="0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0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982"/>
    <a:srgbClr val="1DB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5"/>
    <p:restoredTop sz="94712"/>
  </p:normalViewPr>
  <p:slideViewPr>
    <p:cSldViewPr snapToGrid="0">
      <p:cViewPr>
        <p:scale>
          <a:sx n="55" d="100"/>
          <a:sy n="55" d="100"/>
        </p:scale>
        <p:origin x="848" y="-5744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99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49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8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38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56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97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54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55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98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24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64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3047-A589-4793-8DCB-E2E66A391019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9A5B5-826B-4E45-90DE-28944BDD90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19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emf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圓角矩形 142"/>
          <p:cNvSpPr/>
          <p:nvPr/>
        </p:nvSpPr>
        <p:spPr>
          <a:xfrm>
            <a:off x="490895" y="6045744"/>
            <a:ext cx="10042290" cy="5895436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形圖說文字 8"/>
          <p:cNvSpPr/>
          <p:nvPr/>
        </p:nvSpPr>
        <p:spPr>
          <a:xfrm>
            <a:off x="16626901" y="757603"/>
            <a:ext cx="2239810" cy="1749287"/>
          </a:xfrm>
          <a:prstGeom prst="wedgeEllipseCallou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5000" sy="10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702157" y="3471347"/>
            <a:ext cx="19916088" cy="21238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85617" y="4111567"/>
            <a:ext cx="1111073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000" dirty="0" smtClean="0">
                <a:solidFill>
                  <a:srgbClr val="20898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小麥網 </a:t>
            </a:r>
            <a:r>
              <a:rPr lang="en-US" altLang="zh-TW" sz="5000" dirty="0" smtClean="0">
                <a:solidFill>
                  <a:srgbClr val="20898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5000" dirty="0" smtClean="0">
                <a:solidFill>
                  <a:srgbClr val="20898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基於小米路由的企業網路系統</a:t>
            </a:r>
            <a:endParaRPr lang="zh-TW" altLang="en-US" sz="5000" dirty="0">
              <a:solidFill>
                <a:srgbClr val="20898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1" name="圓角矩形 310"/>
          <p:cNvSpPr/>
          <p:nvPr/>
        </p:nvSpPr>
        <p:spPr>
          <a:xfrm>
            <a:off x="10878536" y="6054434"/>
            <a:ext cx="10005331" cy="5884702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12" name="Group 31"/>
          <p:cNvGrpSpPr/>
          <p:nvPr/>
        </p:nvGrpSpPr>
        <p:grpSpPr>
          <a:xfrm>
            <a:off x="670158" y="6523766"/>
            <a:ext cx="3828665" cy="3199412"/>
            <a:chOff x="2488421" y="1378187"/>
            <a:chExt cx="3993669" cy="3337297"/>
          </a:xfrm>
        </p:grpSpPr>
        <p:grpSp>
          <p:nvGrpSpPr>
            <p:cNvPr id="313" name="Group 21"/>
            <p:cNvGrpSpPr/>
            <p:nvPr/>
          </p:nvGrpSpPr>
          <p:grpSpPr>
            <a:xfrm>
              <a:off x="2492485" y="1378187"/>
              <a:ext cx="3938185" cy="3337297"/>
              <a:chOff x="554855" y="2107927"/>
              <a:chExt cx="5731645" cy="4248423"/>
            </a:xfrm>
          </p:grpSpPr>
          <p:pic>
            <p:nvPicPr>
              <p:cNvPr id="319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855" y="2107927"/>
                <a:ext cx="5731645" cy="4248423"/>
              </a:xfrm>
              <a:prstGeom prst="rect">
                <a:avLst/>
              </a:prstGeom>
            </p:spPr>
          </p:pic>
          <p:sp>
            <p:nvSpPr>
              <p:cNvPr id="320" name="Rectangle 13"/>
              <p:cNvSpPr/>
              <p:nvPr/>
            </p:nvSpPr>
            <p:spPr>
              <a:xfrm>
                <a:off x="1259632" y="3349625"/>
                <a:ext cx="1137581" cy="9144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Rectangle 15"/>
              <p:cNvSpPr/>
              <p:nvPr/>
            </p:nvSpPr>
            <p:spPr>
              <a:xfrm>
                <a:off x="1235276" y="4285953"/>
                <a:ext cx="1137581" cy="91440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14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3181" y="1912358"/>
              <a:ext cx="771778" cy="697614"/>
            </a:xfrm>
            <a:prstGeom prst="rect">
              <a:avLst/>
            </a:prstGeom>
          </p:spPr>
        </p:pic>
        <p:pic>
          <p:nvPicPr>
            <p:cNvPr id="315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8421" y="2507334"/>
              <a:ext cx="840315" cy="764183"/>
            </a:xfrm>
            <a:prstGeom prst="rect">
              <a:avLst/>
            </a:prstGeom>
          </p:spPr>
        </p:pic>
        <p:pic>
          <p:nvPicPr>
            <p:cNvPr id="316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658" y="2977765"/>
              <a:ext cx="764962" cy="691453"/>
            </a:xfrm>
            <a:prstGeom prst="rect">
              <a:avLst/>
            </a:prstGeom>
          </p:spPr>
        </p:pic>
        <p:pic>
          <p:nvPicPr>
            <p:cNvPr id="317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626" y="3807405"/>
              <a:ext cx="852074" cy="770194"/>
            </a:xfrm>
            <a:prstGeom prst="rect">
              <a:avLst/>
            </a:prstGeom>
          </p:spPr>
        </p:pic>
        <p:pic>
          <p:nvPicPr>
            <p:cNvPr id="318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1907948"/>
              <a:ext cx="757962" cy="685125"/>
            </a:xfrm>
            <a:prstGeom prst="rect">
              <a:avLst/>
            </a:prstGeom>
          </p:spPr>
        </p:pic>
      </p:grpSp>
      <p:cxnSp>
        <p:nvCxnSpPr>
          <p:cNvPr id="322" name="Elbow Connector 25"/>
          <p:cNvCxnSpPr/>
          <p:nvPr/>
        </p:nvCxnSpPr>
        <p:spPr>
          <a:xfrm flipV="1">
            <a:off x="4150682" y="8300628"/>
            <a:ext cx="684805" cy="563547"/>
          </a:xfrm>
          <a:prstGeom prst="bentConnector3">
            <a:avLst>
              <a:gd name="adj1" fmla="val 177"/>
            </a:avLst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23" name="Elbow Connector 32"/>
          <p:cNvCxnSpPr/>
          <p:nvPr/>
        </p:nvCxnSpPr>
        <p:spPr>
          <a:xfrm>
            <a:off x="2814165" y="7592620"/>
            <a:ext cx="2021322" cy="692697"/>
          </a:xfrm>
          <a:prstGeom prst="bentConnector3">
            <a:avLst>
              <a:gd name="adj1" fmla="val 28394"/>
            </a:avLst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24" name="Elbow Connector 33"/>
          <p:cNvCxnSpPr/>
          <p:nvPr/>
        </p:nvCxnSpPr>
        <p:spPr>
          <a:xfrm flipV="1">
            <a:off x="2738638" y="8285317"/>
            <a:ext cx="2096849" cy="250382"/>
          </a:xfrm>
          <a:prstGeom prst="bentConnector3">
            <a:avLst>
              <a:gd name="adj1" fmla="val 30799"/>
            </a:avLst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25" name="Straight Arrow Connector 41"/>
          <p:cNvCxnSpPr/>
          <p:nvPr/>
        </p:nvCxnSpPr>
        <p:spPr>
          <a:xfrm>
            <a:off x="4250127" y="7666741"/>
            <a:ext cx="0" cy="618576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26" name="Content Placeholder 17"/>
          <p:cNvPicPr>
            <a:picLocks noChangeAspect="1"/>
          </p:cNvPicPr>
          <p:nvPr/>
        </p:nvPicPr>
        <p:blipFill rotWithShape="1">
          <a:blip r:embed="rId5">
            <a:extLst/>
          </a:blip>
          <a:srcRect t="31194" b="21792"/>
          <a:stretch/>
        </p:blipFill>
        <p:spPr>
          <a:xfrm>
            <a:off x="4406548" y="9361600"/>
            <a:ext cx="3459827" cy="1354667"/>
          </a:xfrm>
          <a:prstGeom prst="rect">
            <a:avLst/>
          </a:prstGeom>
        </p:spPr>
      </p:pic>
      <p:sp>
        <p:nvSpPr>
          <p:cNvPr id="327" name="TextBox 34"/>
          <p:cNvSpPr txBox="1"/>
          <p:nvPr/>
        </p:nvSpPr>
        <p:spPr>
          <a:xfrm>
            <a:off x="4983741" y="10293592"/>
            <a:ext cx="23054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Access Controller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文字方塊 327"/>
          <p:cNvSpPr txBox="1"/>
          <p:nvPr/>
        </p:nvSpPr>
        <p:spPr>
          <a:xfrm>
            <a:off x="702157" y="10666801"/>
            <a:ext cx="9674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/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企業網路系統提供集中化管理多台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Access Point(AP)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的功能，使用者可以輕易的控制、監管整套網路系統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集中化管理可以免去安裝時個別設定機器的時間，降低整體安裝成本。安裝後更可降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低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管理的時間成本。</a:t>
            </a:r>
            <a:endParaRPr lang="zh-TW" altLang="en-US" sz="24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329" name="群組 328"/>
          <p:cNvGrpSpPr/>
          <p:nvPr/>
        </p:nvGrpSpPr>
        <p:grpSpPr>
          <a:xfrm>
            <a:off x="6342861" y="6724054"/>
            <a:ext cx="4021833" cy="2657091"/>
            <a:chOff x="7856848" y="3931850"/>
            <a:chExt cx="5063423" cy="3345235"/>
          </a:xfrm>
        </p:grpSpPr>
        <p:pic>
          <p:nvPicPr>
            <p:cNvPr id="330" name="Content Placeholder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6848" y="3931850"/>
              <a:ext cx="5063423" cy="3345235"/>
            </a:xfrm>
            <a:prstGeom prst="rect">
              <a:avLst/>
            </a:prstGeom>
          </p:spPr>
        </p:pic>
        <p:pic>
          <p:nvPicPr>
            <p:cNvPr id="331" name="Picture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3437" y="4082190"/>
              <a:ext cx="4764770" cy="2592288"/>
            </a:xfrm>
            <a:prstGeom prst="rect">
              <a:avLst/>
            </a:prstGeom>
          </p:spPr>
        </p:pic>
      </p:grpSp>
      <p:cxnSp>
        <p:nvCxnSpPr>
          <p:cNvPr id="332" name="肘形接點 331"/>
          <p:cNvCxnSpPr/>
          <p:nvPr/>
        </p:nvCxnSpPr>
        <p:spPr>
          <a:xfrm>
            <a:off x="1462705" y="8285317"/>
            <a:ext cx="3818047" cy="1584449"/>
          </a:xfrm>
          <a:prstGeom prst="bentConnector3">
            <a:avLst>
              <a:gd name="adj1" fmla="val 88245"/>
            </a:avLst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333" name="肘形接點 332"/>
          <p:cNvCxnSpPr>
            <a:endCxn id="330" idx="2"/>
          </p:cNvCxnSpPr>
          <p:nvPr/>
        </p:nvCxnSpPr>
        <p:spPr>
          <a:xfrm flipV="1">
            <a:off x="6985708" y="9381145"/>
            <a:ext cx="1368070" cy="537176"/>
          </a:xfrm>
          <a:prstGeom prst="bentConnector2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34" name="TextBox 34"/>
          <p:cNvSpPr txBox="1"/>
          <p:nvPr/>
        </p:nvSpPr>
        <p:spPr>
          <a:xfrm>
            <a:off x="6469541" y="6422894"/>
            <a:ext cx="3772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TW" sz="2000" b="1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Network Management Server</a:t>
            </a:r>
            <a:endParaRPr lang="en-US" sz="1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35" name="文字方塊 334"/>
          <p:cNvSpPr txBox="1"/>
          <p:nvPr/>
        </p:nvSpPr>
        <p:spPr>
          <a:xfrm>
            <a:off x="10958525" y="6429188"/>
            <a:ext cx="97779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/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市面上已有廠商提供企業網路系統，為什麼我們仍投入企業網路系統的開發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原因在於市面上販售的系統除了價格昂貴外，使用上速度時常不如預期。如下圖所示，當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100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個使用者分享一台企業無線網路存取點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(EAP)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，每一個使用者只能分配約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8Mbps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的頻寬，若採用我們開發的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EAP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，建構者有能力購買較多的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，有機會將使用者平均分配到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5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台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上進行上網，每一個使用者則可以分配到約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43Mbps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的頻寬。相較於昂貴的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EAP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系統，我們開發的系統除了價格有競爭力外，資源分配上更有效率。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defTabSz="457200"/>
            <a:endParaRPr lang="zh-TW" altLang="en-US" sz="20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336" name="圖片 3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3125" y="9240305"/>
            <a:ext cx="8161490" cy="2425706"/>
          </a:xfrm>
          <a:prstGeom prst="rect">
            <a:avLst/>
          </a:prstGeom>
        </p:spPr>
      </p:pic>
      <p:sp>
        <p:nvSpPr>
          <p:cNvPr id="337" name="圓角矩形 336"/>
          <p:cNvSpPr/>
          <p:nvPr/>
        </p:nvSpPr>
        <p:spPr>
          <a:xfrm>
            <a:off x="3355496" y="5730284"/>
            <a:ext cx="4367549" cy="65461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為什麼需要企業網路系統</a:t>
            </a:r>
          </a:p>
        </p:txBody>
      </p:sp>
      <p:sp>
        <p:nvSpPr>
          <p:cNvPr id="338" name="圓角矩形 337"/>
          <p:cNvSpPr/>
          <p:nvPr/>
        </p:nvSpPr>
        <p:spPr>
          <a:xfrm>
            <a:off x="13765704" y="5710104"/>
            <a:ext cx="4396331" cy="65461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我們為何而做</a:t>
            </a: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?</a:t>
            </a:r>
          </a:p>
        </p:txBody>
      </p:sp>
      <p:sp>
        <p:nvSpPr>
          <p:cNvPr id="398" name="圓角矩形 397"/>
          <p:cNvSpPr/>
          <p:nvPr/>
        </p:nvSpPr>
        <p:spPr>
          <a:xfrm>
            <a:off x="493938" y="12286400"/>
            <a:ext cx="20389929" cy="836143"/>
          </a:xfrm>
          <a:prstGeom prst="roundRect">
            <a:avLst>
              <a:gd name="adj" fmla="val 18507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7" name="圓角矩形 396"/>
          <p:cNvSpPr/>
          <p:nvPr/>
        </p:nvSpPr>
        <p:spPr>
          <a:xfrm>
            <a:off x="493938" y="13410144"/>
            <a:ext cx="4848623" cy="10781450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2" name="圓角矩形 401"/>
          <p:cNvSpPr/>
          <p:nvPr/>
        </p:nvSpPr>
        <p:spPr>
          <a:xfrm>
            <a:off x="1242267" y="12836395"/>
            <a:ext cx="3289110" cy="80239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網路功能</a:t>
            </a:r>
            <a:endParaRPr kumimoji="0" lang="en-US" altLang="zh-TW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406" name="文字方塊 405"/>
          <p:cNvSpPr txBox="1"/>
          <p:nvPr/>
        </p:nvSpPr>
        <p:spPr>
          <a:xfrm>
            <a:off x="526023" y="13774899"/>
            <a:ext cx="47215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支援多個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</a:p>
          <a:p>
            <a:pPr marL="630238" lvl="1" indent="-269875" defTabSz="4572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如同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Wi-Fi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的名字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1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一般家用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僅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支援一個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</a:p>
          <a:p>
            <a:pPr marL="630238" lvl="1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小麥網提供在同一個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下俱有多個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的無線網路系統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1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可針對不同的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單獨設定網路速度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60363" lvl="1" defTabSz="457200"/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lvl="1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簡易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2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僅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需簡單設定一次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SSID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與加密方式，便可使所有的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俱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有同樣的設定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60363" lvl="2" defTabSz="457200"/>
            <a:endParaRPr lang="en-US" altLang="zh-TW" sz="24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lvl="2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快速漫遊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3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使用者在系統覆蓋範圍中走動時不需手動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切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換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</a:p>
          <a:p>
            <a:pPr marL="630238" lvl="3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提供接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近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無斷線的網路漫遊體驗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07" name="圖片 7"/>
          <p:cNvPicPr>
            <a:picLocks noChangeAspect="1"/>
          </p:cNvPicPr>
          <p:nvPr/>
        </p:nvPicPr>
        <p:blipFill rotWithShape="1">
          <a:blip r:embed="rId9"/>
          <a:srcRect l="5337" t="20546" r="4914" b="4515"/>
          <a:stretch/>
        </p:blipFill>
        <p:spPr>
          <a:xfrm>
            <a:off x="721350" y="21936325"/>
            <a:ext cx="4330944" cy="18180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08" name="Rounded Rectangle 6"/>
          <p:cNvSpPr/>
          <p:nvPr/>
        </p:nvSpPr>
        <p:spPr>
          <a:xfrm>
            <a:off x="3418483" y="21453710"/>
            <a:ext cx="1854866" cy="1087763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SSID=Enterprise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--------------------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50M/30M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bps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A5A5A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ounded Rectangle 7"/>
          <p:cNvSpPr/>
          <p:nvPr/>
        </p:nvSpPr>
        <p:spPr>
          <a:xfrm>
            <a:off x="669248" y="21443586"/>
            <a:ext cx="1738442" cy="104041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SSID=Guest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-------------------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2M/1M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bps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A5A5A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圓角矩形 400"/>
          <p:cNvSpPr/>
          <p:nvPr/>
        </p:nvSpPr>
        <p:spPr>
          <a:xfrm>
            <a:off x="16040491" y="13410849"/>
            <a:ext cx="4848623" cy="10762538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5" name="圓角矩形 404"/>
          <p:cNvSpPr/>
          <p:nvPr/>
        </p:nvSpPr>
        <p:spPr>
          <a:xfrm>
            <a:off x="16823764" y="12831699"/>
            <a:ext cx="3289110" cy="807089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網路管理介面</a:t>
            </a:r>
          </a:p>
        </p:txBody>
      </p:sp>
      <p:sp>
        <p:nvSpPr>
          <p:cNvPr id="418" name="文字方塊 417"/>
          <p:cNvSpPr txBox="1"/>
          <p:nvPr/>
        </p:nvSpPr>
        <p:spPr>
          <a:xfrm>
            <a:off x="16073210" y="13755691"/>
            <a:ext cx="47215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簡易的管理介面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降低學習的困難度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系統資訊一目了然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lvl="1" defTabSz="457200"/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集中化管理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輕鬆地同時管理多台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除了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外，使用者認證資訊也可在網頁上進行管理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lvl="1" defTabSz="457200"/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使用網頁呈現，可攜性高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網頁呈現管理介面，不受硬體平台限制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19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2290" y="21522818"/>
            <a:ext cx="4552058" cy="2420918"/>
          </a:xfrm>
          <a:prstGeom prst="rect">
            <a:avLst/>
          </a:prstGeom>
        </p:spPr>
      </p:pic>
      <p:pic>
        <p:nvPicPr>
          <p:cNvPr id="420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2290" y="18715154"/>
            <a:ext cx="4535106" cy="2763898"/>
          </a:xfrm>
          <a:prstGeom prst="rect">
            <a:avLst/>
          </a:prstGeom>
        </p:spPr>
      </p:pic>
      <p:sp>
        <p:nvSpPr>
          <p:cNvPr id="422" name="圓角矩形 421"/>
          <p:cNvSpPr/>
          <p:nvPr/>
        </p:nvSpPr>
        <p:spPr>
          <a:xfrm>
            <a:off x="8493115" y="12021363"/>
            <a:ext cx="4367549" cy="65461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特色</a:t>
            </a:r>
          </a:p>
        </p:txBody>
      </p:sp>
      <p:sp>
        <p:nvSpPr>
          <p:cNvPr id="399" name="圓角矩形 398"/>
          <p:cNvSpPr/>
          <p:nvPr/>
        </p:nvSpPr>
        <p:spPr>
          <a:xfrm>
            <a:off x="5690249" y="13419697"/>
            <a:ext cx="4848623" cy="10816957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3" name="圓角矩形 402"/>
          <p:cNvSpPr/>
          <p:nvPr/>
        </p:nvSpPr>
        <p:spPr>
          <a:xfrm>
            <a:off x="6536925" y="12840724"/>
            <a:ext cx="3289110" cy="80202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安全性</a:t>
            </a:r>
            <a:r>
              <a:rPr kumimoji="0" lang="en-US" altLang="zh-TW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: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認證與防火牆</a:t>
            </a:r>
          </a:p>
        </p:txBody>
      </p:sp>
      <p:sp>
        <p:nvSpPr>
          <p:cNvPr id="410" name="文字方塊 409"/>
          <p:cNvSpPr txBox="1"/>
          <p:nvPr/>
        </p:nvSpPr>
        <p:spPr>
          <a:xfrm>
            <a:off x="5715419" y="13751340"/>
            <a:ext cx="47215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支援企業等級加密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802.1X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加密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Radius 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伺服器進行認證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LDAP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管理用戶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4000" indent="-347663" defTabSz="457200">
              <a:buFont typeface="Wingdings" panose="05000000000000000000" pitchFamily="2" charset="2"/>
              <a:buChar char="u"/>
            </a:pPr>
            <a:endParaRPr lang="en-US" altLang="zh-TW" sz="24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254000" indent="-347663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網頁登入功能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使用者可經由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Facebook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登入進行認證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endParaRPr lang="en-US" altLang="zh-TW" sz="24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lvl="1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防火牆管理功能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2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根據需求管理防火牆政策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30238" lvl="2" indent="-269875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透過網頁介面進行設定</a:t>
            </a:r>
            <a:endParaRPr lang="en-US" altLang="zh-TW" sz="24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11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5106" y="19002380"/>
            <a:ext cx="2009651" cy="2009651"/>
          </a:xfrm>
          <a:prstGeom prst="rect">
            <a:avLst/>
          </a:prstGeom>
        </p:spPr>
      </p:pic>
      <p:sp>
        <p:nvSpPr>
          <p:cNvPr id="412" name="TextBox 15"/>
          <p:cNvSpPr txBox="1"/>
          <p:nvPr/>
        </p:nvSpPr>
        <p:spPr>
          <a:xfrm>
            <a:off x="9018413" y="2131309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802.1X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13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5249" y="19595538"/>
            <a:ext cx="1352944" cy="1352944"/>
          </a:xfrm>
          <a:prstGeom prst="rect">
            <a:avLst/>
          </a:prstGeom>
        </p:spPr>
      </p:pic>
      <p:sp>
        <p:nvSpPr>
          <p:cNvPr id="414" name="TextBox 22"/>
          <p:cNvSpPr txBox="1"/>
          <p:nvPr/>
        </p:nvSpPr>
        <p:spPr>
          <a:xfrm>
            <a:off x="6547902" y="2129208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wifidog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5" name="TextBox 14"/>
          <p:cNvSpPr txBox="1"/>
          <p:nvPr/>
        </p:nvSpPr>
        <p:spPr>
          <a:xfrm>
            <a:off x="8513131" y="18657578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Radius</a:t>
            </a:r>
            <a:r>
              <a: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server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6" name="TextBox 21"/>
          <p:cNvSpPr txBox="1"/>
          <p:nvPr/>
        </p:nvSpPr>
        <p:spPr>
          <a:xfrm>
            <a:off x="6887730" y="19045625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Facebook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21" name="圖片 7"/>
          <p:cNvPicPr>
            <a:picLocks noChangeAspect="1"/>
          </p:cNvPicPr>
          <p:nvPr/>
        </p:nvPicPr>
        <p:blipFill rotWithShape="1">
          <a:blip r:embed="rId9"/>
          <a:srcRect l="5337" t="20546" r="4914" b="4515"/>
          <a:stretch/>
        </p:blipFill>
        <p:spPr>
          <a:xfrm>
            <a:off x="5949088" y="21952184"/>
            <a:ext cx="4330944" cy="18180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426" name="Straight Arrow Connector 11"/>
          <p:cNvCxnSpPr/>
          <p:nvPr/>
        </p:nvCxnSpPr>
        <p:spPr>
          <a:xfrm>
            <a:off x="9012860" y="20948482"/>
            <a:ext cx="0" cy="1870946"/>
          </a:xfrm>
          <a:prstGeom prst="straightConnector1">
            <a:avLst/>
          </a:prstGeom>
          <a:noFill/>
          <a:ln w="3810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27" name="Straight Arrow Connector 20"/>
          <p:cNvCxnSpPr/>
          <p:nvPr/>
        </p:nvCxnSpPr>
        <p:spPr>
          <a:xfrm>
            <a:off x="7421081" y="20948482"/>
            <a:ext cx="0" cy="1889810"/>
          </a:xfrm>
          <a:prstGeom prst="straightConnector1">
            <a:avLst/>
          </a:prstGeom>
          <a:noFill/>
          <a:ln w="38100" cap="flat" cmpd="sng" algn="ctr">
            <a:solidFill>
              <a:srgbClr val="A5A5A5">
                <a:lumMod val="75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00" name="圓角矩形 399"/>
          <p:cNvSpPr/>
          <p:nvPr/>
        </p:nvSpPr>
        <p:spPr>
          <a:xfrm>
            <a:off x="10878536" y="13419789"/>
            <a:ext cx="4848623" cy="10822694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4" name="圓角矩形 403"/>
          <p:cNvSpPr/>
          <p:nvPr/>
        </p:nvSpPr>
        <p:spPr>
          <a:xfrm>
            <a:off x="11728171" y="12831700"/>
            <a:ext cx="3289110" cy="81104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自我組態網路</a:t>
            </a:r>
          </a:p>
        </p:txBody>
      </p:sp>
      <p:sp>
        <p:nvSpPr>
          <p:cNvPr id="417" name="文字方塊 416"/>
          <p:cNvSpPr txBox="1"/>
          <p:nvPr/>
        </p:nvSpPr>
        <p:spPr>
          <a:xfrm>
            <a:off x="10887958" y="13757964"/>
            <a:ext cx="47215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動態頻率調配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動態調整每一台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的頻率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降低干擾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提升網路速度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lvl="1" defTabSz="457200"/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發射功率調整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避免過高的功率干擾鄰近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掃描鄰近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後進行分析計算，得到最佳發射功率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457200" lvl="1" defTabSz="457200"/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342900" indent="-342900" defTabSz="457200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自動覆蓋規劃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根據室內規畫圖模擬出最佳的</a:t>
            </a:r>
            <a:r>
              <a:rPr lang="en-US" altLang="zh-TW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擺設規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劃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marL="623888" lvl="1" indent="-260350" defTabSz="4572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將模擬</a:t>
            </a:r>
            <a:r>
              <a:rPr lang="zh-TW" altLang="en-US" sz="24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結</a:t>
            </a:r>
            <a:r>
              <a:rPr lang="zh-TW" altLang="en-US" sz="24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果圖示化，以利使用者觀察</a:t>
            </a:r>
            <a:endParaRPr lang="en-US" altLang="zh-TW" sz="24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423" name="圖片 4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79" y="21702511"/>
            <a:ext cx="1692622" cy="2437498"/>
          </a:xfrm>
          <a:prstGeom prst="rect">
            <a:avLst/>
          </a:prstGeom>
        </p:spPr>
      </p:pic>
      <p:pic>
        <p:nvPicPr>
          <p:cNvPr id="424" name="圖片 4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4"/>
          <a:stretch/>
        </p:blipFill>
        <p:spPr>
          <a:xfrm>
            <a:off x="11195983" y="21665090"/>
            <a:ext cx="2071604" cy="2381617"/>
          </a:xfrm>
          <a:prstGeom prst="rect">
            <a:avLst/>
          </a:prstGeom>
        </p:spPr>
      </p:pic>
      <p:sp>
        <p:nvSpPr>
          <p:cNvPr id="425" name="向右箭號 424"/>
          <p:cNvSpPr/>
          <p:nvPr/>
        </p:nvSpPr>
        <p:spPr>
          <a:xfrm>
            <a:off x="12867993" y="22678944"/>
            <a:ext cx="811286" cy="484632"/>
          </a:xfrm>
          <a:prstGeom prst="rightArrow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28" name="群組 427"/>
          <p:cNvGrpSpPr/>
          <p:nvPr/>
        </p:nvGrpSpPr>
        <p:grpSpPr>
          <a:xfrm>
            <a:off x="10989949" y="19584228"/>
            <a:ext cx="2168188" cy="1442501"/>
            <a:chOff x="10964250" y="17046398"/>
            <a:chExt cx="2168188" cy="1442501"/>
          </a:xfrm>
        </p:grpSpPr>
        <p:pic>
          <p:nvPicPr>
            <p:cNvPr id="429" name="Picture 3" descr="drafting-office_floor_plan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b="13077"/>
            <a:stretch>
              <a:fillRect/>
            </a:stretch>
          </p:blipFill>
          <p:spPr bwMode="auto">
            <a:xfrm>
              <a:off x="11071907" y="17164274"/>
              <a:ext cx="1976253" cy="1138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" name="Oval 4"/>
            <p:cNvSpPr>
              <a:spLocks noChangeArrowheads="1"/>
            </p:cNvSpPr>
            <p:nvPr/>
          </p:nvSpPr>
          <p:spPr bwMode="auto">
            <a:xfrm>
              <a:off x="10964250" y="17083989"/>
              <a:ext cx="886158" cy="886158"/>
            </a:xfrm>
            <a:prstGeom prst="ellipse">
              <a:avLst/>
            </a:prstGeom>
            <a:solidFill>
              <a:srgbClr val="5B9BD5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1" name="Oval 5"/>
            <p:cNvSpPr>
              <a:spLocks noChangeArrowheads="1"/>
            </p:cNvSpPr>
            <p:nvPr/>
          </p:nvSpPr>
          <p:spPr bwMode="auto">
            <a:xfrm>
              <a:off x="11023076" y="17605815"/>
              <a:ext cx="883084" cy="883084"/>
            </a:xfrm>
            <a:prstGeom prst="ellipse">
              <a:avLst/>
            </a:prstGeom>
            <a:solidFill>
              <a:srgbClr val="5B9BD5">
                <a:alpha val="34901"/>
              </a:srgbClr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2" name="Oval 6"/>
            <p:cNvSpPr>
              <a:spLocks noChangeArrowheads="1"/>
            </p:cNvSpPr>
            <p:nvPr/>
          </p:nvSpPr>
          <p:spPr bwMode="auto">
            <a:xfrm>
              <a:off x="12242036" y="17453431"/>
              <a:ext cx="890222" cy="890221"/>
            </a:xfrm>
            <a:prstGeom prst="ellipse">
              <a:avLst/>
            </a:prstGeom>
            <a:solidFill>
              <a:srgbClr val="666699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3" name="Oval 7"/>
            <p:cNvSpPr>
              <a:spLocks noChangeArrowheads="1"/>
            </p:cNvSpPr>
            <p:nvPr/>
          </p:nvSpPr>
          <p:spPr bwMode="auto">
            <a:xfrm>
              <a:off x="12285677" y="17046398"/>
              <a:ext cx="846761" cy="846761"/>
            </a:xfrm>
            <a:prstGeom prst="ellipse">
              <a:avLst/>
            </a:prstGeom>
            <a:solidFill>
              <a:srgbClr val="FFCC00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4" name="Oval 8"/>
            <p:cNvSpPr>
              <a:spLocks noChangeArrowheads="1"/>
            </p:cNvSpPr>
            <p:nvPr/>
          </p:nvSpPr>
          <p:spPr bwMode="auto">
            <a:xfrm>
              <a:off x="11350040" y="17469778"/>
              <a:ext cx="114578" cy="114578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5" name="Oval 9"/>
            <p:cNvSpPr>
              <a:spLocks noChangeArrowheads="1"/>
            </p:cNvSpPr>
            <p:nvPr/>
          </p:nvSpPr>
          <p:spPr bwMode="auto">
            <a:xfrm>
              <a:off x="12657051" y="17417772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6" name="Oval 10"/>
            <p:cNvSpPr>
              <a:spLocks noChangeArrowheads="1"/>
            </p:cNvSpPr>
            <p:nvPr/>
          </p:nvSpPr>
          <p:spPr bwMode="auto">
            <a:xfrm>
              <a:off x="11412611" y="17995351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7" name="Oval 11"/>
            <p:cNvSpPr>
              <a:spLocks noChangeArrowheads="1"/>
            </p:cNvSpPr>
            <p:nvPr/>
          </p:nvSpPr>
          <p:spPr bwMode="auto">
            <a:xfrm>
              <a:off x="12635140" y="17846535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8" name="Oval 5"/>
            <p:cNvSpPr>
              <a:spLocks noChangeArrowheads="1"/>
            </p:cNvSpPr>
            <p:nvPr/>
          </p:nvSpPr>
          <p:spPr bwMode="auto">
            <a:xfrm>
              <a:off x="11583499" y="17064661"/>
              <a:ext cx="883084" cy="883084"/>
            </a:xfrm>
            <a:prstGeom prst="ellipse">
              <a:avLst/>
            </a:prstGeom>
            <a:solidFill>
              <a:srgbClr val="5B9BD5">
                <a:alpha val="34902"/>
              </a:srgbClr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9" name="Oval 10"/>
            <p:cNvSpPr>
              <a:spLocks noChangeArrowheads="1"/>
            </p:cNvSpPr>
            <p:nvPr/>
          </p:nvSpPr>
          <p:spPr bwMode="auto">
            <a:xfrm>
              <a:off x="11973034" y="17454196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0" name="Oval 4"/>
            <p:cNvSpPr>
              <a:spLocks noChangeArrowheads="1"/>
            </p:cNvSpPr>
            <p:nvPr/>
          </p:nvSpPr>
          <p:spPr bwMode="auto">
            <a:xfrm>
              <a:off x="11702472" y="17567956"/>
              <a:ext cx="886158" cy="886158"/>
            </a:xfrm>
            <a:prstGeom prst="ellipse">
              <a:avLst/>
            </a:prstGeom>
            <a:solidFill>
              <a:srgbClr val="5B9BD5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1" name="Oval 8"/>
            <p:cNvSpPr>
              <a:spLocks noChangeArrowheads="1"/>
            </p:cNvSpPr>
            <p:nvPr/>
          </p:nvSpPr>
          <p:spPr bwMode="auto">
            <a:xfrm>
              <a:off x="12088262" y="17953746"/>
              <a:ext cx="114578" cy="114578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442" name="群組 441"/>
          <p:cNvGrpSpPr/>
          <p:nvPr/>
        </p:nvGrpSpPr>
        <p:grpSpPr>
          <a:xfrm>
            <a:off x="13557681" y="20133216"/>
            <a:ext cx="2066599" cy="1314066"/>
            <a:chOff x="13510050" y="17047543"/>
            <a:chExt cx="2066599" cy="1314066"/>
          </a:xfrm>
        </p:grpSpPr>
        <p:pic>
          <p:nvPicPr>
            <p:cNvPr id="443" name="Picture 3" descr="drafting-office_floor_plan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b="13077"/>
            <a:stretch>
              <a:fillRect/>
            </a:stretch>
          </p:blipFill>
          <p:spPr bwMode="auto">
            <a:xfrm>
              <a:off x="13575791" y="17092195"/>
              <a:ext cx="1976253" cy="1138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4" name="Oval 4"/>
            <p:cNvSpPr>
              <a:spLocks noChangeArrowheads="1"/>
            </p:cNvSpPr>
            <p:nvPr/>
          </p:nvSpPr>
          <p:spPr bwMode="auto">
            <a:xfrm>
              <a:off x="13510050" y="17051103"/>
              <a:ext cx="792198" cy="792198"/>
            </a:xfrm>
            <a:prstGeom prst="ellipse">
              <a:avLst/>
            </a:prstGeom>
            <a:solidFill>
              <a:srgbClr val="5B9BD5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5" name="Oval 5"/>
            <p:cNvSpPr>
              <a:spLocks noChangeArrowheads="1"/>
            </p:cNvSpPr>
            <p:nvPr/>
          </p:nvSpPr>
          <p:spPr bwMode="auto">
            <a:xfrm>
              <a:off x="13584758" y="17570807"/>
              <a:ext cx="790802" cy="790802"/>
            </a:xfrm>
            <a:prstGeom prst="ellipse">
              <a:avLst/>
            </a:prstGeom>
            <a:solidFill>
              <a:srgbClr val="800080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6" name="Oval 6"/>
            <p:cNvSpPr>
              <a:spLocks noChangeArrowheads="1"/>
            </p:cNvSpPr>
            <p:nvPr/>
          </p:nvSpPr>
          <p:spPr bwMode="auto">
            <a:xfrm>
              <a:off x="14754749" y="17449706"/>
              <a:ext cx="821900" cy="780137"/>
            </a:xfrm>
            <a:prstGeom prst="ellipse">
              <a:avLst/>
            </a:prstGeom>
            <a:solidFill>
              <a:srgbClr val="666699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7" name="Oval 7"/>
            <p:cNvSpPr>
              <a:spLocks noChangeArrowheads="1"/>
            </p:cNvSpPr>
            <p:nvPr/>
          </p:nvSpPr>
          <p:spPr bwMode="auto">
            <a:xfrm>
              <a:off x="14864767" y="17058338"/>
              <a:ext cx="693979" cy="693979"/>
            </a:xfrm>
            <a:prstGeom prst="ellipse">
              <a:avLst/>
            </a:prstGeom>
            <a:solidFill>
              <a:srgbClr val="FFCC00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8" name="Oval 8"/>
            <p:cNvSpPr>
              <a:spLocks noChangeArrowheads="1"/>
            </p:cNvSpPr>
            <p:nvPr/>
          </p:nvSpPr>
          <p:spPr bwMode="auto">
            <a:xfrm>
              <a:off x="13853924" y="17397699"/>
              <a:ext cx="114578" cy="114578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9" name="Oval 9"/>
            <p:cNvSpPr>
              <a:spLocks noChangeArrowheads="1"/>
            </p:cNvSpPr>
            <p:nvPr/>
          </p:nvSpPr>
          <p:spPr bwMode="auto">
            <a:xfrm>
              <a:off x="15160935" y="17345693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0" name="Oval 10"/>
            <p:cNvSpPr>
              <a:spLocks noChangeArrowheads="1"/>
            </p:cNvSpPr>
            <p:nvPr/>
          </p:nvSpPr>
          <p:spPr bwMode="auto">
            <a:xfrm>
              <a:off x="13916495" y="17923272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1" name="Oval 11"/>
            <p:cNvSpPr>
              <a:spLocks noChangeArrowheads="1"/>
            </p:cNvSpPr>
            <p:nvPr/>
          </p:nvSpPr>
          <p:spPr bwMode="auto">
            <a:xfrm>
              <a:off x="15139024" y="17774456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2" name="Oval 5"/>
            <p:cNvSpPr>
              <a:spLocks noChangeArrowheads="1"/>
            </p:cNvSpPr>
            <p:nvPr/>
          </p:nvSpPr>
          <p:spPr bwMode="auto">
            <a:xfrm>
              <a:off x="14142682" y="17047543"/>
              <a:ext cx="766289" cy="766289"/>
            </a:xfrm>
            <a:prstGeom prst="ellipse">
              <a:avLst/>
            </a:prstGeom>
            <a:solidFill>
              <a:srgbClr val="800080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3" name="Oval 10"/>
            <p:cNvSpPr>
              <a:spLocks noChangeArrowheads="1"/>
            </p:cNvSpPr>
            <p:nvPr/>
          </p:nvSpPr>
          <p:spPr bwMode="auto">
            <a:xfrm>
              <a:off x="14476918" y="17382117"/>
              <a:ext cx="104013" cy="104013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4" name="Oval 4"/>
            <p:cNvSpPr>
              <a:spLocks noChangeArrowheads="1"/>
            </p:cNvSpPr>
            <p:nvPr/>
          </p:nvSpPr>
          <p:spPr bwMode="auto">
            <a:xfrm>
              <a:off x="14249609" y="17605429"/>
              <a:ext cx="760524" cy="721395"/>
            </a:xfrm>
            <a:prstGeom prst="ellipse">
              <a:avLst/>
            </a:prstGeom>
            <a:solidFill>
              <a:srgbClr val="5B9BD5">
                <a:alpha val="34901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5" name="Oval 8"/>
            <p:cNvSpPr>
              <a:spLocks noChangeArrowheads="1"/>
            </p:cNvSpPr>
            <p:nvPr/>
          </p:nvSpPr>
          <p:spPr bwMode="auto">
            <a:xfrm>
              <a:off x="14592146" y="17881667"/>
              <a:ext cx="114578" cy="114578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456" name="向右箭號 455"/>
          <p:cNvSpPr/>
          <p:nvPr/>
        </p:nvSpPr>
        <p:spPr>
          <a:xfrm rot="1753333">
            <a:off x="13161480" y="20602907"/>
            <a:ext cx="419954" cy="250865"/>
          </a:xfrm>
          <a:prstGeom prst="rightArrow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7" name="圓角矩形 456"/>
          <p:cNvSpPr/>
          <p:nvPr/>
        </p:nvSpPr>
        <p:spPr>
          <a:xfrm>
            <a:off x="526023" y="24625350"/>
            <a:ext cx="20357843" cy="5470656"/>
          </a:xfrm>
          <a:prstGeom prst="roundRect">
            <a:avLst>
              <a:gd name="adj" fmla="val 7223"/>
            </a:avLst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8" name="圓角矩形 457"/>
          <p:cNvSpPr/>
          <p:nvPr/>
        </p:nvSpPr>
        <p:spPr>
          <a:xfrm>
            <a:off x="8496343" y="24347153"/>
            <a:ext cx="4367549" cy="65461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設備架構圖</a:t>
            </a:r>
          </a:p>
        </p:txBody>
      </p:sp>
      <p:grpSp>
        <p:nvGrpSpPr>
          <p:cNvPr id="459" name="群組 458"/>
          <p:cNvGrpSpPr/>
          <p:nvPr/>
        </p:nvGrpSpPr>
        <p:grpSpPr>
          <a:xfrm>
            <a:off x="721350" y="25067539"/>
            <a:ext cx="4674383" cy="2803433"/>
            <a:chOff x="661480" y="22455661"/>
            <a:chExt cx="4900975" cy="2939330"/>
          </a:xfrm>
        </p:grpSpPr>
        <p:pic>
          <p:nvPicPr>
            <p:cNvPr id="460" name="Picture 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1480" y="22455661"/>
              <a:ext cx="4900975" cy="2939330"/>
            </a:xfrm>
            <a:prstGeom prst="rect">
              <a:avLst/>
            </a:prstGeom>
          </p:spPr>
        </p:pic>
        <p:sp>
          <p:nvSpPr>
            <p:cNvPr id="461" name="矩形 460"/>
            <p:cNvSpPr/>
            <p:nvPr/>
          </p:nvSpPr>
          <p:spPr>
            <a:xfrm>
              <a:off x="3341299" y="23928585"/>
              <a:ext cx="585360" cy="314324"/>
            </a:xfrm>
            <a:prstGeom prst="rect">
              <a:avLst/>
            </a:prstGeom>
            <a:solidFill>
              <a:srgbClr val="F1EFF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62" name="圖片 4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713239" y="25043621"/>
            <a:ext cx="3901857" cy="2926394"/>
          </a:xfrm>
          <a:prstGeom prst="rect">
            <a:avLst/>
          </a:prstGeom>
        </p:spPr>
      </p:pic>
      <p:sp>
        <p:nvSpPr>
          <p:cNvPr id="463" name="文字方塊 462"/>
          <p:cNvSpPr txBox="1"/>
          <p:nvPr/>
        </p:nvSpPr>
        <p:spPr>
          <a:xfrm>
            <a:off x="17991834" y="27525569"/>
            <a:ext cx="2052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Raspberry Pi</a:t>
            </a:r>
            <a:endParaRPr kumimoji="0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64" name="直線圖說文字 2 (無框線) 463"/>
          <p:cNvSpPr/>
          <p:nvPr/>
        </p:nvSpPr>
        <p:spPr>
          <a:xfrm rot="16200000">
            <a:off x="17212933" y="24567846"/>
            <a:ext cx="2902471" cy="3901859"/>
          </a:xfrm>
          <a:prstGeom prst="callout2">
            <a:avLst>
              <a:gd name="adj1" fmla="val 18814"/>
              <a:gd name="adj2" fmla="val 363"/>
              <a:gd name="adj3" fmla="val 18840"/>
              <a:gd name="adj4" fmla="val -15430"/>
              <a:gd name="adj5" fmla="val -24849"/>
              <a:gd name="adj6" fmla="val -33932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5" name="直線圖說文字 2 (無框線) 464"/>
          <p:cNvSpPr/>
          <p:nvPr/>
        </p:nvSpPr>
        <p:spPr>
          <a:xfrm rot="16200000">
            <a:off x="1662669" y="24137906"/>
            <a:ext cx="2803432" cy="4662697"/>
          </a:xfrm>
          <a:prstGeom prst="callout2">
            <a:avLst>
              <a:gd name="adj1" fmla="val 84402"/>
              <a:gd name="adj2" fmla="val 125"/>
              <a:gd name="adj3" fmla="val 84420"/>
              <a:gd name="adj4" fmla="val -16805"/>
              <a:gd name="adj5" fmla="val 113774"/>
              <a:gd name="adj6" fmla="val -2529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9" name="圖片 10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478918" y="3601315"/>
            <a:ext cx="1905000" cy="1905000"/>
          </a:xfrm>
          <a:prstGeom prst="rect">
            <a:avLst/>
          </a:prstGeom>
        </p:spPr>
      </p:pic>
      <p:sp>
        <p:nvSpPr>
          <p:cNvPr id="110" name="矩形圖說文字 109"/>
          <p:cNvSpPr/>
          <p:nvPr/>
        </p:nvSpPr>
        <p:spPr>
          <a:xfrm>
            <a:off x="19424258" y="3695535"/>
            <a:ext cx="1036557" cy="612648"/>
          </a:xfrm>
          <a:prstGeom prst="wedgeRectCallout">
            <a:avLst>
              <a:gd name="adj1" fmla="val -63801"/>
              <a:gd name="adj2" fmla="val 92856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Try me !</a:t>
            </a:r>
            <a:endParaRPr kumimoji="0" lang="zh-TW" alt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4410" y="25067541"/>
            <a:ext cx="9828394" cy="50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5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503</Words>
  <Application>Microsoft Macintosh PowerPoint</Application>
  <PresentationFormat>Custom</PresentationFormat>
  <Paragraphs>71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Adobe 黑体 Std R</vt:lpstr>
      <vt:lpstr>Calibri</vt:lpstr>
      <vt:lpstr>Calibri Light</vt:lpstr>
      <vt:lpstr>Times New Roman</vt:lpstr>
      <vt:lpstr>Wingdings</vt:lpstr>
      <vt:lpstr>微軟正黑體</vt:lpstr>
      <vt:lpstr>新細明體</vt:lpstr>
      <vt:lpstr>Arial</vt:lpstr>
      <vt:lpstr>Office 佈景主題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hsiao kat</dc:creator>
  <cp:lastModifiedBy>Microsoft Office User</cp:lastModifiedBy>
  <cp:revision>34</cp:revision>
  <dcterms:created xsi:type="dcterms:W3CDTF">2017-05-19T07:46:58Z</dcterms:created>
  <dcterms:modified xsi:type="dcterms:W3CDTF">2018-03-22T10:42:55Z</dcterms:modified>
</cp:coreProperties>
</file>